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
      <p:font typeface="Roboto Condensed"/>
      <p:regular r:id="rId25"/>
      <p:bold r:id="rId26"/>
      <p:italic r:id="rId27"/>
      <p:boldItalic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bold.fntdata"/><Relationship Id="rId25" Type="http://schemas.openxmlformats.org/officeDocument/2006/relationships/font" Target="fonts/RobotoCondensed-regular.fntdata"/><Relationship Id="rId28" Type="http://schemas.openxmlformats.org/officeDocument/2006/relationships/font" Target="fonts/RobotoCondensed-boldItalic.fntdata"/><Relationship Id="rId27" Type="http://schemas.openxmlformats.org/officeDocument/2006/relationships/font" Target="fonts/RobotoCondense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illSans-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GillSans-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Slab-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a6caa3d4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a6caa3d4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a6caa3d4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a6caa3d4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a6caa3d4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a6caa3d4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a6caa3d49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fa6caa3d4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aa64a39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aa64a39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a6caa3d4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a6caa3d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a6caa3d4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a6caa3d4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a6caa3d4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a6caa3d4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d057a81b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d057a81b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a6caa3d4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a6caa3d4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a6caa3d4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a6caa3d4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a6caa3d4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fa6caa3d4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docs.google.com/document/d/1hVEvnxz_5c3Yn8KL-P6GfuuIUJ_V-rT_/edit" TargetMode="External"/><Relationship Id="rId5" Type="http://schemas.openxmlformats.org/officeDocument/2006/relationships/hyperlink" Target="https://docs.google.com/document/d/1JmPYjnkmxaplNYZEvo5Hp9tlApyeRgWB/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austincc.edu" TargetMode="External"/><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0" y="336925"/>
            <a:ext cx="7893000" cy="157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How to Withdraw from </a:t>
            </a:r>
            <a:endParaRPr b="1"/>
          </a:p>
          <a:p>
            <a:pPr indent="0" lvl="0" marL="0" rtl="0" algn="ctr">
              <a:spcBef>
                <a:spcPts val="0"/>
              </a:spcBef>
              <a:spcAft>
                <a:spcPts val="0"/>
              </a:spcAft>
              <a:buNone/>
            </a:pPr>
            <a:r>
              <a:rPr b="1" lang="en"/>
              <a:t>ACC Classes</a:t>
            </a:r>
            <a:endParaRPr b="1"/>
          </a:p>
        </p:txBody>
      </p:sp>
      <p:sp>
        <p:nvSpPr>
          <p:cNvPr id="91" name="Google Shape;91;p12"/>
          <p:cNvSpPr txBox="1"/>
          <p:nvPr>
            <p:ph idx="1" type="subTitle"/>
          </p:nvPr>
        </p:nvSpPr>
        <p:spPr>
          <a:xfrm>
            <a:off x="579450" y="2133350"/>
            <a:ext cx="7893000" cy="1238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83" name="Google Shape;183;p21"/>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84" name="Google Shape;184;p21"/>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85" name="Google Shape;185;p21"/>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86" name="Google Shape;186;p21"/>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87" name="Google Shape;187;p21"/>
          <p:cNvSpPr txBox="1"/>
          <p:nvPr/>
        </p:nvSpPr>
        <p:spPr>
          <a:xfrm>
            <a:off x="470050" y="965875"/>
            <a:ext cx="8324100" cy="9975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rPr lang="en" sz="2400">
                <a:solidFill>
                  <a:schemeClr val="dk1"/>
                </a:solidFill>
              </a:rPr>
              <a:t>Step 4:  </a:t>
            </a:r>
            <a:r>
              <a:rPr lang="en" sz="2400">
                <a:solidFill>
                  <a:schemeClr val="dk1"/>
                </a:solidFill>
              </a:rPr>
              <a:t>Once logged in, choose “Registration &amp; Payments”, and then “Withdraw from Classes”.</a:t>
            </a:r>
            <a:endParaRPr sz="2400">
              <a:solidFill>
                <a:schemeClr val="dk1"/>
              </a:solidFill>
            </a:endParaRPr>
          </a:p>
        </p:txBody>
      </p:sp>
      <p:pic>
        <p:nvPicPr>
          <p:cNvPr id="188" name="Google Shape;188;p21"/>
          <p:cNvPicPr preferRelativeResize="0"/>
          <p:nvPr/>
        </p:nvPicPr>
        <p:blipFill>
          <a:blip r:embed="rId4">
            <a:alphaModFix/>
          </a:blip>
          <a:stretch>
            <a:fillRect/>
          </a:stretch>
        </p:blipFill>
        <p:spPr>
          <a:xfrm>
            <a:off x="325425" y="1880225"/>
            <a:ext cx="8687101" cy="3156100"/>
          </a:xfrm>
          <a:prstGeom prst="rect">
            <a:avLst/>
          </a:prstGeom>
          <a:noFill/>
          <a:ln>
            <a:noFill/>
          </a:ln>
        </p:spPr>
      </p:pic>
      <p:sp>
        <p:nvSpPr>
          <p:cNvPr id="189" name="Google Shape;189;p21"/>
          <p:cNvSpPr/>
          <p:nvPr/>
        </p:nvSpPr>
        <p:spPr>
          <a:xfrm>
            <a:off x="2802250" y="4257625"/>
            <a:ext cx="1274700" cy="30720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95" name="Google Shape;195;p22"/>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96" name="Google Shape;196;p22"/>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97" name="Google Shape;197;p22"/>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98" name="Google Shape;198;p22"/>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99" name="Google Shape;199;p22"/>
          <p:cNvSpPr txBox="1"/>
          <p:nvPr/>
        </p:nvSpPr>
        <p:spPr>
          <a:xfrm>
            <a:off x="470050" y="965875"/>
            <a:ext cx="8324100" cy="1532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dk1"/>
                </a:solidFill>
              </a:rPr>
              <a:t>Step 5: Scroll down to “Withdraw from Classes”, click the bubble for the class you wish to withdraw from.</a:t>
            </a:r>
            <a:endParaRPr sz="2400">
              <a:solidFill>
                <a:schemeClr val="dk1"/>
              </a:solidFill>
            </a:endParaRPr>
          </a:p>
          <a:p>
            <a:pPr indent="0" lvl="0" marL="0" rtl="0" algn="ctr">
              <a:lnSpc>
                <a:spcPct val="120000"/>
              </a:lnSpc>
              <a:spcBef>
                <a:spcPts val="1000"/>
              </a:spcBef>
              <a:spcAft>
                <a:spcPts val="0"/>
              </a:spcAft>
              <a:buNone/>
            </a:pPr>
            <a:r>
              <a:t/>
            </a:r>
            <a:endParaRPr sz="2400">
              <a:solidFill>
                <a:schemeClr val="dk1"/>
              </a:solidFill>
            </a:endParaRPr>
          </a:p>
        </p:txBody>
      </p:sp>
      <p:pic>
        <p:nvPicPr>
          <p:cNvPr id="200" name="Google Shape;200;p22"/>
          <p:cNvPicPr preferRelativeResize="0"/>
          <p:nvPr/>
        </p:nvPicPr>
        <p:blipFill>
          <a:blip r:embed="rId4">
            <a:alphaModFix/>
          </a:blip>
          <a:stretch>
            <a:fillRect/>
          </a:stretch>
        </p:blipFill>
        <p:spPr>
          <a:xfrm>
            <a:off x="280225" y="1961575"/>
            <a:ext cx="8513951" cy="3100575"/>
          </a:xfrm>
          <a:prstGeom prst="rect">
            <a:avLst/>
          </a:prstGeom>
          <a:noFill/>
          <a:ln>
            <a:noFill/>
          </a:ln>
        </p:spPr>
      </p:pic>
      <p:sp>
        <p:nvSpPr>
          <p:cNvPr id="201" name="Google Shape;201;p22"/>
          <p:cNvSpPr/>
          <p:nvPr/>
        </p:nvSpPr>
        <p:spPr>
          <a:xfrm>
            <a:off x="3435025" y="2937850"/>
            <a:ext cx="289200" cy="452100"/>
          </a:xfrm>
          <a:prstGeom prst="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07" name="Google Shape;207;p23"/>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208" name="Google Shape;208;p23"/>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209" name="Google Shape;209;p23"/>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210" name="Google Shape;210;p23"/>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211" name="Google Shape;211;p23"/>
          <p:cNvSpPr txBox="1"/>
          <p:nvPr/>
        </p:nvSpPr>
        <p:spPr>
          <a:xfrm>
            <a:off x="470050" y="965875"/>
            <a:ext cx="8324100" cy="280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400">
                <a:solidFill>
                  <a:schemeClr val="dk1"/>
                </a:solidFill>
              </a:rPr>
              <a:t>Step 6: Scroll down and </a:t>
            </a:r>
            <a:r>
              <a:rPr lang="en" sz="2400">
                <a:solidFill>
                  <a:schemeClr val="dk1"/>
                </a:solidFill>
              </a:rPr>
              <a:t>choose “To maintain higher GPA” for the reason to withdraw and click confirm. You will receive a confirmation box once you submit. </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You are now no longer in that class. </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20000"/>
              </a:lnSpc>
              <a:spcBef>
                <a:spcPts val="1000"/>
              </a:spcBef>
              <a:spcAft>
                <a:spcPts val="0"/>
              </a:spcAft>
              <a:buNone/>
            </a:pPr>
            <a:r>
              <a:t/>
            </a:r>
            <a:endParaRPr sz="2400">
              <a:solidFill>
                <a:schemeClr val="dk1"/>
              </a:solidFill>
            </a:endParaRPr>
          </a:p>
        </p:txBody>
      </p:sp>
      <p:pic>
        <p:nvPicPr>
          <p:cNvPr id="212" name="Google Shape;212;p23"/>
          <p:cNvPicPr preferRelativeResize="0"/>
          <p:nvPr/>
        </p:nvPicPr>
        <p:blipFill>
          <a:blip r:embed="rId4">
            <a:alphaModFix/>
          </a:blip>
          <a:stretch>
            <a:fillRect/>
          </a:stretch>
        </p:blipFill>
        <p:spPr>
          <a:xfrm>
            <a:off x="659875" y="2738975"/>
            <a:ext cx="7764975" cy="2346899"/>
          </a:xfrm>
          <a:prstGeom prst="rect">
            <a:avLst/>
          </a:prstGeom>
          <a:noFill/>
          <a:ln>
            <a:noFill/>
          </a:ln>
        </p:spPr>
      </p:pic>
      <p:sp>
        <p:nvSpPr>
          <p:cNvPr id="213" name="Google Shape;213;p23"/>
          <p:cNvSpPr/>
          <p:nvPr/>
        </p:nvSpPr>
        <p:spPr>
          <a:xfrm>
            <a:off x="714100" y="4375125"/>
            <a:ext cx="1032000" cy="1899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19" name="Google Shape;219;p24"/>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220" name="Google Shape;220;p24"/>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221" name="Google Shape;221;p2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222" name="Google Shape;222;p24"/>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223" name="Google Shape;223;p24"/>
          <p:cNvSpPr txBox="1"/>
          <p:nvPr/>
        </p:nvSpPr>
        <p:spPr>
          <a:xfrm>
            <a:off x="479775" y="1024225"/>
            <a:ext cx="8324100" cy="450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400">
                <a:solidFill>
                  <a:schemeClr val="dk1"/>
                </a:solidFill>
              </a:rPr>
              <a:t>Step 7: The last step is to complete the Student Drop Form and have a parent/ guardian sign it. Please submit it to Mr. Longoria. Mr. Longoria </a:t>
            </a:r>
            <a:r>
              <a:rPr b="1" i="1" lang="en" sz="2400" u="sng">
                <a:solidFill>
                  <a:schemeClr val="dk1"/>
                </a:solidFill>
              </a:rPr>
              <a:t>needs</a:t>
            </a:r>
            <a:r>
              <a:rPr lang="en" sz="2400">
                <a:solidFill>
                  <a:schemeClr val="dk1"/>
                </a:solidFill>
              </a:rPr>
              <a:t> to know if you have dropped a class in order to plan for future semesters.</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This form can be found in English </a:t>
            </a:r>
            <a:r>
              <a:rPr lang="en" sz="2400" u="sng">
                <a:solidFill>
                  <a:schemeClr val="hlink"/>
                </a:solidFill>
                <a:hlinkClick r:id="rId4"/>
              </a:rPr>
              <a:t>here</a:t>
            </a:r>
            <a:r>
              <a:rPr lang="en" sz="2400">
                <a:solidFill>
                  <a:schemeClr val="dk1"/>
                </a:solidFill>
              </a:rPr>
              <a:t> and Spanish </a:t>
            </a:r>
            <a:r>
              <a:rPr lang="en" sz="2400" u="sng">
                <a:solidFill>
                  <a:schemeClr val="hlink"/>
                </a:solidFill>
                <a:hlinkClick r:id="rId5"/>
              </a:rPr>
              <a:t>here</a:t>
            </a:r>
            <a:r>
              <a:rPr lang="en" sz="2400">
                <a:solidFill>
                  <a:schemeClr val="dk1"/>
                </a:solidFill>
              </a:rPr>
              <a:t>, in the Front Office or Mr. Gordon’s Google Classroom. </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20000"/>
              </a:lnSpc>
              <a:spcBef>
                <a:spcPts val="1000"/>
              </a:spcBef>
              <a:spcAft>
                <a:spcPts val="0"/>
              </a:spcAft>
              <a:buNone/>
            </a:pPr>
            <a:r>
              <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103975" y="388700"/>
            <a:ext cx="4854300" cy="4754700"/>
          </a:xfrm>
          <a:prstGeom prst="rect">
            <a:avLst/>
          </a:prstGeom>
        </p:spPr>
        <p:txBody>
          <a:bodyPr anchorCtr="0" anchor="ctr" bIns="91425" lIns="91425" spcFirstLastPara="1" rIns="91425" wrap="square" tIns="91425">
            <a:normAutofit fontScale="25000"/>
          </a:bodyPr>
          <a:lstStyle/>
          <a:p>
            <a:pPr indent="0" lvl="0" marL="0" rtl="0" algn="l">
              <a:lnSpc>
                <a:spcPct val="150000"/>
              </a:lnSpc>
              <a:spcBef>
                <a:spcPts val="0"/>
              </a:spcBef>
              <a:spcAft>
                <a:spcPts val="0"/>
              </a:spcAft>
              <a:buNone/>
            </a:pPr>
            <a:r>
              <a:t/>
            </a:r>
            <a:endParaRPr b="1" sz="7700">
              <a:solidFill>
                <a:schemeClr val="dk1"/>
              </a:solidFill>
            </a:endParaRPr>
          </a:p>
          <a:p>
            <a:pPr indent="-350837" lvl="0" marL="457200" rtl="0" algn="ctr">
              <a:lnSpc>
                <a:spcPct val="150000"/>
              </a:lnSpc>
              <a:spcBef>
                <a:spcPts val="1200"/>
              </a:spcBef>
              <a:spcAft>
                <a:spcPts val="0"/>
              </a:spcAft>
              <a:buClr>
                <a:srgbClr val="FF0000"/>
              </a:buClr>
              <a:buSzPct val="100000"/>
              <a:buChar char="❖"/>
            </a:pPr>
            <a:r>
              <a:rPr b="1" lang="en" sz="7700">
                <a:solidFill>
                  <a:srgbClr val="FF0000"/>
                </a:solidFill>
              </a:rPr>
              <a:t>Fri. Nov. 19th Picture Day</a:t>
            </a:r>
            <a:endParaRPr b="1" sz="7700">
              <a:solidFill>
                <a:srgbClr val="FF0000"/>
              </a:solidFill>
            </a:endParaRPr>
          </a:p>
          <a:p>
            <a:pPr indent="-350837" lvl="0" marL="457200" rtl="0" algn="ctr">
              <a:lnSpc>
                <a:spcPct val="150000"/>
              </a:lnSpc>
              <a:spcBef>
                <a:spcPts val="0"/>
              </a:spcBef>
              <a:spcAft>
                <a:spcPts val="0"/>
              </a:spcAft>
              <a:buClr>
                <a:srgbClr val="0000FF"/>
              </a:buClr>
              <a:buSzPct val="100000"/>
              <a:buChar char="❖"/>
            </a:pPr>
            <a:r>
              <a:rPr b="1" lang="en" sz="7700">
                <a:solidFill>
                  <a:srgbClr val="0000FF"/>
                </a:solidFill>
              </a:rPr>
              <a:t>BISD Thanksgiving Break Nov. 22-26 (You still have ACC Monday, Tuesday, and Wednesday)</a:t>
            </a:r>
            <a:endParaRPr b="1" sz="7700">
              <a:solidFill>
                <a:srgbClr val="0000FF"/>
              </a:solidFill>
            </a:endParaRPr>
          </a:p>
          <a:p>
            <a:pPr indent="-350837" lvl="0" marL="457200" rtl="0" algn="ctr">
              <a:lnSpc>
                <a:spcPct val="150000"/>
              </a:lnSpc>
              <a:spcBef>
                <a:spcPts val="0"/>
              </a:spcBef>
              <a:spcAft>
                <a:spcPts val="0"/>
              </a:spcAft>
              <a:buClr>
                <a:srgbClr val="00FF00"/>
              </a:buClr>
              <a:buSzPct val="100000"/>
              <a:buChar char="❖"/>
            </a:pPr>
            <a:r>
              <a:rPr b="1" lang="en" sz="7700">
                <a:solidFill>
                  <a:srgbClr val="00FF00"/>
                </a:solidFill>
              </a:rPr>
              <a:t>Sat. Dec. 4th Winter Dance All Grades are Invited</a:t>
            </a:r>
            <a:endParaRPr b="1" sz="7700">
              <a:solidFill>
                <a:srgbClr val="00FF00"/>
              </a:solidFill>
            </a:endParaRPr>
          </a:p>
          <a:p>
            <a:pPr indent="0" lvl="0" marL="0" rtl="0" algn="ctr">
              <a:lnSpc>
                <a:spcPct val="100000"/>
              </a:lnSpc>
              <a:spcBef>
                <a:spcPts val="1200"/>
              </a:spcBef>
              <a:spcAft>
                <a:spcPts val="0"/>
              </a:spcAft>
              <a:buNone/>
            </a:pPr>
            <a:r>
              <a:t/>
            </a:r>
            <a:endParaRPr b="1" sz="7700">
              <a:solidFill>
                <a:srgbClr val="00FF00"/>
              </a:solidFill>
            </a:endParaRPr>
          </a:p>
          <a:p>
            <a:pPr indent="0" lvl="0" marL="457200" rtl="0" algn="ctr">
              <a:lnSpc>
                <a:spcPct val="100000"/>
              </a:lnSpc>
              <a:spcBef>
                <a:spcPts val="1200"/>
              </a:spcBef>
              <a:spcAft>
                <a:spcPts val="1200"/>
              </a:spcAft>
              <a:buNone/>
            </a:pPr>
            <a:r>
              <a:t/>
            </a:r>
            <a:endParaRPr b="1" sz="2000">
              <a:solidFill>
                <a:srgbClr val="00689D"/>
              </a:solidFill>
            </a:endParaRPr>
          </a:p>
        </p:txBody>
      </p:sp>
      <p:sp>
        <p:nvSpPr>
          <p:cNvPr id="101" name="Google Shape;101;p13"/>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7" name="Google Shape;107;p14"/>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08" name="Google Shape;108;p14"/>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09" name="Google Shape;109;p1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10" name="Google Shape;110;p14"/>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11" name="Google Shape;111;p14"/>
          <p:cNvSpPr txBox="1"/>
          <p:nvPr/>
        </p:nvSpPr>
        <p:spPr>
          <a:xfrm>
            <a:off x="420450" y="1025700"/>
            <a:ext cx="8303100" cy="41178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rPr b="1" i="1" lang="en" sz="2400">
                <a:solidFill>
                  <a:schemeClr val="dk1"/>
                </a:solidFill>
              </a:rPr>
              <a:t>Thursday, Nov. 18, 2021</a:t>
            </a:r>
            <a:r>
              <a:rPr lang="en" sz="2400">
                <a:solidFill>
                  <a:schemeClr val="dk1"/>
                </a:solidFill>
              </a:rPr>
              <a:t> is the last day to Withdraw from Fall ACC Classes. </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It is important to remember that the student is the person who is </a:t>
            </a:r>
            <a:r>
              <a:rPr i="1" lang="en" sz="2400">
                <a:solidFill>
                  <a:schemeClr val="dk1"/>
                </a:solidFill>
              </a:rPr>
              <a:t>ultimately</a:t>
            </a:r>
            <a:r>
              <a:rPr lang="en" sz="2400">
                <a:solidFill>
                  <a:schemeClr val="dk1"/>
                </a:solidFill>
              </a:rPr>
              <a:t> responsible for withdrawing from a class.</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Mr. Gordon and Mr. Longoria can advise and assist you, but the student is responsible.</a:t>
            </a:r>
            <a:endParaRPr sz="2400">
              <a:solidFill>
                <a:schemeClr val="dk1"/>
              </a:solidFill>
            </a:endParaRPr>
          </a:p>
          <a:p>
            <a:pPr indent="0" lvl="0" marL="0" rtl="0" algn="ctr">
              <a:lnSpc>
                <a:spcPct val="120000"/>
              </a:lnSpc>
              <a:spcBef>
                <a:spcPts val="1000"/>
              </a:spcBef>
              <a:spcAft>
                <a:spcPts val="0"/>
              </a:spcAft>
              <a:buNone/>
            </a:pPr>
            <a:r>
              <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7" name="Google Shape;117;p15"/>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18" name="Google Shape;118;p15"/>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19" name="Google Shape;119;p15"/>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20" name="Google Shape;120;p15"/>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21" name="Google Shape;121;p15"/>
          <p:cNvSpPr txBox="1"/>
          <p:nvPr/>
        </p:nvSpPr>
        <p:spPr>
          <a:xfrm>
            <a:off x="420450" y="1025700"/>
            <a:ext cx="8303100" cy="4389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400">
                <a:solidFill>
                  <a:schemeClr val="dk1"/>
                </a:solidFill>
              </a:rPr>
              <a:t>Below is the agreement that you and your guardian are required to sign when </a:t>
            </a:r>
            <a:r>
              <a:rPr lang="en" sz="2400">
                <a:solidFill>
                  <a:schemeClr val="dk1"/>
                </a:solidFill>
              </a:rPr>
              <a:t>dropping</a:t>
            </a:r>
            <a:r>
              <a:rPr lang="en" sz="2400">
                <a:solidFill>
                  <a:schemeClr val="dk1"/>
                </a:solidFill>
              </a:rPr>
              <a:t> a class. </a:t>
            </a:r>
            <a:endParaRPr sz="2400">
              <a:solidFill>
                <a:schemeClr val="dk1"/>
              </a:solidFill>
            </a:endParaRPr>
          </a:p>
          <a:p>
            <a:pPr indent="0" lvl="0" marL="0" rtl="0" algn="ctr">
              <a:lnSpc>
                <a:spcPct val="115000"/>
              </a:lnSpc>
              <a:spcBef>
                <a:spcPts val="0"/>
              </a:spcBef>
              <a:spcAft>
                <a:spcPts val="0"/>
              </a:spcAft>
              <a:buNone/>
            </a:pPr>
            <a:r>
              <a:rPr lang="en" sz="2400">
                <a:solidFill>
                  <a:schemeClr val="dk1"/>
                </a:solidFill>
              </a:rPr>
              <a:t>The form is on the last slide and in the Google Classroom.</a:t>
            </a:r>
            <a:endParaRPr sz="2400">
              <a:solidFill>
                <a:schemeClr val="dk1"/>
              </a:solidFill>
            </a:endParaRPr>
          </a:p>
          <a:p>
            <a:pPr indent="0" lvl="0" marL="0" rtl="0" algn="ctr">
              <a:lnSpc>
                <a:spcPct val="115000"/>
              </a:lnSpc>
              <a:spcBef>
                <a:spcPts val="1200"/>
              </a:spcBef>
              <a:spcAft>
                <a:spcPts val="0"/>
              </a:spcAft>
              <a:buNone/>
            </a:pPr>
            <a:r>
              <a:rPr lang="en" sz="1600">
                <a:solidFill>
                  <a:schemeClr val="dk1"/>
                </a:solidFill>
              </a:rPr>
              <a:t>“By dropping a course, I understand that I could forfeit my chances of obtaining my Associate degree and that it can detrimentally impact my academic standing and SAP for financial aid in the future.  Courses that need to be taken again will be paid by me and my family at $150, per course.  If books are required, it is my responsibility to purchase my books for retakes.  </a:t>
            </a:r>
            <a:r>
              <a:rPr b="1" lang="en" sz="1600">
                <a:solidFill>
                  <a:schemeClr val="dk1"/>
                </a:solidFill>
              </a:rPr>
              <a:t>Parent signature required for drops. Payment is due before ACC Spring classes begin on January 18, 2022.” </a:t>
            </a:r>
            <a:endParaRPr b="1" sz="1600">
              <a:solidFill>
                <a:schemeClr val="dk1"/>
              </a:solidFill>
            </a:endParaRPr>
          </a:p>
          <a:p>
            <a:pPr indent="0" lvl="0" marL="0" rtl="0" algn="ctr">
              <a:lnSpc>
                <a:spcPct val="115000"/>
              </a:lnSpc>
              <a:spcBef>
                <a:spcPts val="1200"/>
              </a:spcBef>
              <a:spcAft>
                <a:spcPts val="0"/>
              </a:spcAft>
              <a:buNone/>
            </a:pPr>
            <a:r>
              <a:t/>
            </a:r>
            <a:endParaRPr sz="2400">
              <a:solidFill>
                <a:schemeClr val="dk1"/>
              </a:solidFill>
            </a:endParaRPr>
          </a:p>
          <a:p>
            <a:pPr indent="0" lvl="0" marL="0" rtl="0" algn="ctr">
              <a:lnSpc>
                <a:spcPct val="120000"/>
              </a:lnSpc>
              <a:spcBef>
                <a:spcPts val="1000"/>
              </a:spcBef>
              <a:spcAft>
                <a:spcPts val="0"/>
              </a:spcAft>
              <a:buNone/>
            </a:pPr>
            <a:r>
              <a:t/>
            </a:r>
            <a:endParaRPr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7" name="Google Shape;127;p16"/>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What Does Withdraw Mean?</a:t>
            </a:r>
            <a:endParaRPr sz="200"/>
          </a:p>
        </p:txBody>
      </p:sp>
      <p:sp>
        <p:nvSpPr>
          <p:cNvPr id="128" name="Google Shape;128;p16"/>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29" name="Google Shape;129;p16"/>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30" name="Google Shape;130;p16"/>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31" name="Google Shape;131;p16"/>
          <p:cNvSpPr txBox="1"/>
          <p:nvPr/>
        </p:nvSpPr>
        <p:spPr>
          <a:xfrm>
            <a:off x="153675" y="1025700"/>
            <a:ext cx="8822700" cy="3740400"/>
          </a:xfrm>
          <a:prstGeom prst="rect">
            <a:avLst/>
          </a:prstGeom>
          <a:noFill/>
          <a:ln>
            <a:noFill/>
          </a:ln>
        </p:spPr>
        <p:txBody>
          <a:bodyPr anchorCtr="0" anchor="t" bIns="91425" lIns="91425" spcFirstLastPara="1" rIns="91425" wrap="square" tIns="91425">
            <a:spAutoFit/>
          </a:bodyPr>
          <a:lstStyle/>
          <a:p>
            <a:pPr indent="-355600" lvl="0" marL="457200" rtl="0" algn="ctr">
              <a:lnSpc>
                <a:spcPct val="115000"/>
              </a:lnSpc>
              <a:spcBef>
                <a:spcPts val="0"/>
              </a:spcBef>
              <a:spcAft>
                <a:spcPts val="0"/>
              </a:spcAft>
              <a:buClr>
                <a:schemeClr val="dk1"/>
              </a:buClr>
              <a:buSzPts val="2000"/>
              <a:buChar char="❏"/>
            </a:pPr>
            <a:r>
              <a:rPr lang="en" sz="2000">
                <a:solidFill>
                  <a:schemeClr val="dk1"/>
                </a:solidFill>
              </a:rPr>
              <a:t>You will receive a W (for withdrawal) on your college transcript.</a:t>
            </a:r>
            <a:endParaRPr sz="2000">
              <a:solidFill>
                <a:schemeClr val="dk1"/>
              </a:solidFill>
            </a:endParaRPr>
          </a:p>
          <a:p>
            <a:pPr indent="0" lvl="0" marL="457200" rtl="0" algn="ctr">
              <a:lnSpc>
                <a:spcPct val="115000"/>
              </a:lnSpc>
              <a:spcBef>
                <a:spcPts val="0"/>
              </a:spcBef>
              <a:spcAft>
                <a:spcPts val="0"/>
              </a:spcAft>
              <a:buNone/>
            </a:pPr>
            <a:r>
              <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A withdrawal does not affect your GPA (Grade Point Average). Due to S.A.P. (Satisfactory Academic Progress), however, you have a limited number of withdrawals.</a:t>
            </a:r>
            <a:endParaRPr sz="2000">
              <a:solidFill>
                <a:schemeClr val="dk1"/>
              </a:solidFill>
            </a:endParaRPr>
          </a:p>
          <a:p>
            <a:pPr indent="0" lvl="0" marL="457200" rtl="0" algn="ctr">
              <a:lnSpc>
                <a:spcPct val="115000"/>
              </a:lnSpc>
              <a:spcBef>
                <a:spcPts val="0"/>
              </a:spcBef>
              <a:spcAft>
                <a:spcPts val="0"/>
              </a:spcAft>
              <a:buNone/>
            </a:pPr>
            <a:r>
              <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If the class is required for high school or your Associate Degree, then you will need to retake the class next semester or over the summer.</a:t>
            </a:r>
            <a:endParaRPr sz="2000">
              <a:solidFill>
                <a:schemeClr val="dk1"/>
              </a:solidFill>
            </a:endParaRPr>
          </a:p>
          <a:p>
            <a:pPr indent="0" lvl="0" marL="457200" rtl="0" algn="ctr">
              <a:lnSpc>
                <a:spcPct val="115000"/>
              </a:lnSpc>
              <a:spcBef>
                <a:spcPts val="0"/>
              </a:spcBef>
              <a:spcAft>
                <a:spcPts val="0"/>
              </a:spcAft>
              <a:buNone/>
            </a:pPr>
            <a:r>
              <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400">
                <a:solidFill>
                  <a:schemeClr val="dk1"/>
                </a:solidFill>
              </a:rPr>
              <a:t>Y</a:t>
            </a:r>
            <a:r>
              <a:rPr lang="en" sz="2000">
                <a:solidFill>
                  <a:schemeClr val="dk1"/>
                </a:solidFill>
              </a:rPr>
              <a:t>ou will be responsible for paying the $150 for retaking the class. </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7" name="Google Shape;137;p17"/>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38" name="Google Shape;138;p17"/>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39" name="Google Shape;139;p17"/>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40" name="Google Shape;140;p17"/>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41" name="Google Shape;141;p17"/>
          <p:cNvSpPr txBox="1"/>
          <p:nvPr/>
        </p:nvSpPr>
        <p:spPr>
          <a:xfrm>
            <a:off x="768350" y="1431000"/>
            <a:ext cx="7719600" cy="1956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rPr>
              <a:t>On the following slides, is a step-by-step overview of how to withdraw from an ACC course. </a:t>
            </a:r>
            <a:endParaRPr sz="2400">
              <a:solidFill>
                <a:schemeClr val="dk1"/>
              </a:solidFill>
            </a:endParaRPr>
          </a:p>
          <a:p>
            <a:pPr indent="0" lvl="0" marL="0" rtl="0" algn="ctr">
              <a:lnSpc>
                <a:spcPct val="120000"/>
              </a:lnSpc>
              <a:spcBef>
                <a:spcPts val="1000"/>
              </a:spcBef>
              <a:spcAft>
                <a:spcPts val="0"/>
              </a:spcAft>
              <a:buNone/>
            </a:pPr>
            <a:r>
              <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7" name="Google Shape;147;p18"/>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48" name="Google Shape;148;p18"/>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49" name="Google Shape;149;p18"/>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50" name="Google Shape;150;p18"/>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51" name="Google Shape;151;p18"/>
          <p:cNvSpPr txBox="1"/>
          <p:nvPr/>
        </p:nvSpPr>
        <p:spPr>
          <a:xfrm>
            <a:off x="782025" y="965875"/>
            <a:ext cx="7719600" cy="9975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rPr lang="en" sz="2400">
                <a:solidFill>
                  <a:schemeClr val="dk1"/>
                </a:solidFill>
              </a:rPr>
              <a:t>Step 1: Go to </a:t>
            </a:r>
            <a:r>
              <a:rPr lang="en" sz="2400" u="sng">
                <a:solidFill>
                  <a:schemeClr val="hlink"/>
                </a:solidFill>
                <a:hlinkClick r:id="rId4"/>
              </a:rPr>
              <a:t>austincc.edu</a:t>
            </a:r>
            <a:r>
              <a:rPr lang="en" sz="2400">
                <a:solidFill>
                  <a:schemeClr val="dk1"/>
                </a:solidFill>
              </a:rPr>
              <a:t> and click on “Students” at the top of the page. </a:t>
            </a:r>
            <a:endParaRPr sz="2400">
              <a:solidFill>
                <a:schemeClr val="dk1"/>
              </a:solidFill>
            </a:endParaRPr>
          </a:p>
        </p:txBody>
      </p:sp>
      <p:pic>
        <p:nvPicPr>
          <p:cNvPr id="152" name="Google Shape;152;p18"/>
          <p:cNvPicPr preferRelativeResize="0"/>
          <p:nvPr/>
        </p:nvPicPr>
        <p:blipFill>
          <a:blip r:embed="rId5">
            <a:alphaModFix/>
          </a:blip>
          <a:stretch>
            <a:fillRect/>
          </a:stretch>
        </p:blipFill>
        <p:spPr>
          <a:xfrm>
            <a:off x="298300" y="1963375"/>
            <a:ext cx="8614799" cy="3125900"/>
          </a:xfrm>
          <a:prstGeom prst="rect">
            <a:avLst/>
          </a:prstGeom>
          <a:noFill/>
          <a:ln>
            <a:noFill/>
          </a:ln>
        </p:spPr>
      </p:pic>
      <p:sp>
        <p:nvSpPr>
          <p:cNvPr id="153" name="Google Shape;153;p18"/>
          <p:cNvSpPr/>
          <p:nvPr/>
        </p:nvSpPr>
        <p:spPr>
          <a:xfrm>
            <a:off x="1581950" y="2621450"/>
            <a:ext cx="1102800" cy="2892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9" name="Google Shape;159;p19"/>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60" name="Google Shape;160;p19"/>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61" name="Google Shape;161;p19"/>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62" name="Google Shape;162;p19"/>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63" name="Google Shape;163;p19"/>
          <p:cNvSpPr txBox="1"/>
          <p:nvPr/>
        </p:nvSpPr>
        <p:spPr>
          <a:xfrm>
            <a:off x="782025" y="965875"/>
            <a:ext cx="7719600" cy="5541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rPr lang="en" sz="2400">
                <a:solidFill>
                  <a:schemeClr val="dk1"/>
                </a:solidFill>
              </a:rPr>
              <a:t>Step 2: </a:t>
            </a:r>
            <a:r>
              <a:rPr lang="en" sz="2400">
                <a:solidFill>
                  <a:schemeClr val="dk1"/>
                </a:solidFill>
              </a:rPr>
              <a:t>Choose “Online Services” on the right side. </a:t>
            </a:r>
            <a:endParaRPr sz="2400">
              <a:solidFill>
                <a:schemeClr val="dk1"/>
              </a:solidFill>
            </a:endParaRPr>
          </a:p>
        </p:txBody>
      </p:sp>
      <p:pic>
        <p:nvPicPr>
          <p:cNvPr id="164" name="Google Shape;164;p19"/>
          <p:cNvPicPr preferRelativeResize="0"/>
          <p:nvPr/>
        </p:nvPicPr>
        <p:blipFill>
          <a:blip r:embed="rId4">
            <a:alphaModFix/>
          </a:blip>
          <a:stretch>
            <a:fillRect/>
          </a:stretch>
        </p:blipFill>
        <p:spPr>
          <a:xfrm>
            <a:off x="307350" y="1504938"/>
            <a:ext cx="8684249" cy="3512013"/>
          </a:xfrm>
          <a:prstGeom prst="rect">
            <a:avLst/>
          </a:prstGeom>
          <a:noFill/>
          <a:ln>
            <a:noFill/>
          </a:ln>
        </p:spPr>
      </p:pic>
      <p:sp>
        <p:nvSpPr>
          <p:cNvPr id="165" name="Google Shape;165;p19"/>
          <p:cNvSpPr/>
          <p:nvPr/>
        </p:nvSpPr>
        <p:spPr>
          <a:xfrm>
            <a:off x="4917500" y="3245200"/>
            <a:ext cx="1084800" cy="3165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71" name="Google Shape;171;p20"/>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How to Withdraw from ACC Classes</a:t>
            </a:r>
            <a:endParaRPr sz="200"/>
          </a:p>
        </p:txBody>
      </p:sp>
      <p:sp>
        <p:nvSpPr>
          <p:cNvPr id="172" name="Google Shape;172;p20"/>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rtl="0" algn="ctr">
              <a:lnSpc>
                <a:spcPct val="115000"/>
              </a:lnSpc>
              <a:spcBef>
                <a:spcPts val="0"/>
              </a:spcBef>
              <a:spcAft>
                <a:spcPts val="0"/>
              </a:spcAft>
              <a:buNone/>
            </a:pPr>
            <a:r>
              <a:t/>
            </a:r>
            <a:endParaRPr sz="2400">
              <a:solidFill>
                <a:schemeClr val="dk1"/>
              </a:solidFill>
            </a:endParaRPr>
          </a:p>
        </p:txBody>
      </p:sp>
      <p:sp>
        <p:nvSpPr>
          <p:cNvPr id="173" name="Google Shape;173;p20"/>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74" name="Google Shape;174;p20"/>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
        <p:nvSpPr>
          <p:cNvPr id="175" name="Google Shape;175;p20"/>
          <p:cNvSpPr txBox="1"/>
          <p:nvPr/>
        </p:nvSpPr>
        <p:spPr>
          <a:xfrm>
            <a:off x="782025" y="965875"/>
            <a:ext cx="7719600" cy="5541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rPr lang="en" sz="2400">
                <a:solidFill>
                  <a:schemeClr val="dk1"/>
                </a:solidFill>
              </a:rPr>
              <a:t>Step 3: Login </a:t>
            </a:r>
            <a:endParaRPr sz="2400">
              <a:solidFill>
                <a:schemeClr val="dk1"/>
              </a:solidFill>
            </a:endParaRPr>
          </a:p>
        </p:txBody>
      </p:sp>
      <p:pic>
        <p:nvPicPr>
          <p:cNvPr id="176" name="Google Shape;176;p20"/>
          <p:cNvPicPr preferRelativeResize="0"/>
          <p:nvPr/>
        </p:nvPicPr>
        <p:blipFill>
          <a:blip r:embed="rId4">
            <a:alphaModFix/>
          </a:blip>
          <a:stretch>
            <a:fillRect/>
          </a:stretch>
        </p:blipFill>
        <p:spPr>
          <a:xfrm>
            <a:off x="325425" y="1519975"/>
            <a:ext cx="8614800" cy="3515050"/>
          </a:xfrm>
          <a:prstGeom prst="rect">
            <a:avLst/>
          </a:prstGeom>
          <a:noFill/>
          <a:ln>
            <a:noFill/>
          </a:ln>
        </p:spPr>
      </p:pic>
      <p:sp>
        <p:nvSpPr>
          <p:cNvPr id="177" name="Google Shape;177;p20"/>
          <p:cNvSpPr/>
          <p:nvPr/>
        </p:nvSpPr>
        <p:spPr>
          <a:xfrm>
            <a:off x="3181925" y="2811325"/>
            <a:ext cx="1120800" cy="442800"/>
          </a:xfrm>
          <a:prstGeom prst="leftArrow">
            <a:avLst>
              <a:gd fmla="val 50000" name="adj1"/>
              <a:gd fmla="val 50000" name="adj2"/>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